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70" r:id="rId5"/>
    <p:sldId id="284" r:id="rId6"/>
    <p:sldId id="278" r:id="rId7"/>
    <p:sldId id="285" r:id="rId8"/>
    <p:sldId id="279" r:id="rId9"/>
    <p:sldId id="280" r:id="rId10"/>
    <p:sldId id="286" r:id="rId11"/>
    <p:sldId id="287" r:id="rId12"/>
    <p:sldId id="288" r:id="rId13"/>
    <p:sldId id="28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383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3893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581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9159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sr-Latn-R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480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251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2361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4010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483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700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0920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A35FC02-8949-4A55-968A-89532613BC27}" type="datetimeFigureOut">
              <a:rPr lang="sr-Latn-RS" smtClean="0"/>
              <a:t>13.9.2022.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FA39B95-B7D9-4D1E-A0B8-44540DE26713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8079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BEFC5-3CBE-76B5-2BE7-EA4A908450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8000" dirty="0"/>
              <a:t>Именице, прилози, предлози</a:t>
            </a:r>
            <a:endParaRPr lang="sr-Latn-RS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6BBFE-A759-4C15-7115-7248C9D1CB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5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вежба</a:t>
            </a:r>
            <a:endParaRPr lang="sr-Latn-R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7326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CRTEŽ KOLA.gif">
            <a:extLst>
              <a:ext uri="{FF2B5EF4-FFF2-40B4-BE49-F238E27FC236}">
                <a16:creationId xmlns:a16="http://schemas.microsoft.com/office/drawing/2014/main" id="{EB93686E-C065-D5AB-5189-10B0BBAE0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6" y="3429000"/>
            <a:ext cx="39782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9ACFE7-E91B-238E-03A5-041F5C55BADE}"/>
              </a:ext>
            </a:extLst>
          </p:cNvPr>
          <p:cNvSpPr txBox="1"/>
          <p:nvPr/>
        </p:nvSpPr>
        <p:spPr>
          <a:xfrm>
            <a:off x="5448300" y="4724401"/>
            <a:ext cx="511333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Cyrl-C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ЗБОГ – узрок</a:t>
            </a:r>
          </a:p>
          <a:p>
            <a:pPr>
              <a:defRPr/>
            </a:pPr>
            <a:endParaRPr lang="sr-Cyrl-CS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r-Cyrl-C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 - намера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Правоугаоник 1">
            <a:extLst>
              <a:ext uri="{FF2B5EF4-FFF2-40B4-BE49-F238E27FC236}">
                <a16:creationId xmlns:a16="http://schemas.microsoft.com/office/drawing/2014/main" id="{EF4B4C9D-3798-B0D8-ECDB-3A13D55D3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4" y="284163"/>
            <a:ext cx="85248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5143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10.Упиши предлоге ЗБОГ/РАДИ на одговарајућа места: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sr-Latn-R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sr-Latn-R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Отишао је код лекара .............................. прегледа.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sr-Latn-R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Утакмица је одгођена .............................. невремена.</a:t>
            </a:r>
          </a:p>
        </p:txBody>
      </p:sp>
    </p:spTree>
    <p:extLst>
      <p:ext uri="{BB962C8B-B14F-4D97-AF65-F5344CB8AC3E}">
        <p14:creationId xmlns:p14="http://schemas.microsoft.com/office/powerpoint/2010/main" val="22499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CRTEŽ KOLA.gif">
            <a:extLst>
              <a:ext uri="{FF2B5EF4-FFF2-40B4-BE49-F238E27FC236}">
                <a16:creationId xmlns:a16="http://schemas.microsoft.com/office/drawing/2014/main" id="{EB93686E-C065-D5AB-5189-10B0BBAE0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6" y="3429000"/>
            <a:ext cx="39782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Правоугаоник 1">
            <a:extLst>
              <a:ext uri="{FF2B5EF4-FFF2-40B4-BE49-F238E27FC236}">
                <a16:creationId xmlns:a16="http://schemas.microsoft.com/office/drawing/2014/main" id="{EF4B4C9D-3798-B0D8-ECDB-3A13D55D3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563" y="751344"/>
            <a:ext cx="85248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5143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11.Подвуци непроменљиве речи: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sr-Latn-R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sr-Latn-R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sr-Latn-R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пети         свуда          песак      испред    она     јуче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sr-Latn-R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sr-Latn-R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слушати         оловка      леп              цветни </a:t>
            </a:r>
          </a:p>
        </p:txBody>
      </p:sp>
    </p:spTree>
    <p:extLst>
      <p:ext uri="{BB962C8B-B14F-4D97-AF65-F5344CB8AC3E}">
        <p14:creationId xmlns:p14="http://schemas.microsoft.com/office/powerpoint/2010/main" val="2442193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CRTEŽ KOLA.gif">
            <a:extLst>
              <a:ext uri="{FF2B5EF4-FFF2-40B4-BE49-F238E27FC236}">
                <a16:creationId xmlns:a16="http://schemas.microsoft.com/office/drawing/2014/main" id="{EB93686E-C065-D5AB-5189-10B0BBAE0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6" y="3429000"/>
            <a:ext cx="39782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Правоугаоник 1">
            <a:extLst>
              <a:ext uri="{FF2B5EF4-FFF2-40B4-BE49-F238E27FC236}">
                <a16:creationId xmlns:a16="http://schemas.microsoft.com/office/drawing/2014/main" id="{EF4B4C9D-3798-B0D8-ECDB-3A13D55D3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4" y="284164"/>
            <a:ext cx="852487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5143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sr-Latn-R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12.Подвуци прилоге, препиши их и одреди им врсту. Заокружи прилог који може имати компарацију.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sr-Latn-RS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sr-Latn-R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 сам јесенас кренуо у школу, вредно сам учио.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sr-Latn-R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Јутрос је донео много колача и вешто их сакрио.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sr-Latn-R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Брзо јагње је брзо побегло од вука.</a:t>
            </a:r>
          </a:p>
        </p:txBody>
      </p:sp>
    </p:spTree>
    <p:extLst>
      <p:ext uri="{BB962C8B-B14F-4D97-AF65-F5344CB8AC3E}">
        <p14:creationId xmlns:p14="http://schemas.microsoft.com/office/powerpoint/2010/main" val="2346317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CRTEŽ KOLA.gif">
            <a:extLst>
              <a:ext uri="{FF2B5EF4-FFF2-40B4-BE49-F238E27FC236}">
                <a16:creationId xmlns:a16="http://schemas.microsoft.com/office/drawing/2014/main" id="{EB93686E-C065-D5AB-5189-10B0BBAE0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6" y="3429000"/>
            <a:ext cx="39782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Правоугаоник 1">
            <a:extLst>
              <a:ext uri="{FF2B5EF4-FFF2-40B4-BE49-F238E27FC236}">
                <a16:creationId xmlns:a16="http://schemas.microsoft.com/office/drawing/2014/main" id="{EF4B4C9D-3798-B0D8-ECDB-3A13D55D3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4" y="284164"/>
            <a:ext cx="8524875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5143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sr-Latn-R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Подвуци предлоге: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sr-Latn-RS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sr-Latn-RS" sz="2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Путовали су од Куле до Београда скоро три сата. Пред Земуном су стали и кроз прозор гледали саобраћајну гужву. Испред земунске станице су покупили путнике са пртљагом и наставили ка Београду.</a:t>
            </a:r>
          </a:p>
        </p:txBody>
      </p:sp>
    </p:spTree>
    <p:extLst>
      <p:ext uri="{BB962C8B-B14F-4D97-AF65-F5344CB8AC3E}">
        <p14:creationId xmlns:p14="http://schemas.microsoft.com/office/powerpoint/2010/main" val="135559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 descr="CRTEŽ KOLA.gif">
            <a:extLst>
              <a:ext uri="{FF2B5EF4-FFF2-40B4-BE49-F238E27FC236}">
                <a16:creationId xmlns:a16="http://schemas.microsoft.com/office/drawing/2014/main" id="{4ABA28AC-25B6-1785-D5F3-C3508DAE0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6" y="3429000"/>
            <a:ext cx="39782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57613BF-EF14-3366-63D1-E5DBFFE7EE4C}"/>
              </a:ext>
            </a:extLst>
          </p:cNvPr>
          <p:cNvSpPr txBox="1"/>
          <p:nvPr/>
        </p:nvSpPr>
        <p:spPr>
          <a:xfrm>
            <a:off x="1703389" y="1"/>
            <a:ext cx="8207375" cy="3878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sr-Cyrl-C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ВЕЖБАЊЕ</a:t>
            </a:r>
            <a:r>
              <a:rPr lang="sr-Cyrl-C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r-Cyrl-CS" sz="2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 следећих глагола направи именице:</a:t>
            </a:r>
          </a:p>
          <a:p>
            <a:pPr>
              <a:defRPr/>
            </a:pPr>
            <a:r>
              <a:rPr lang="sr-Cyrl-C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Цртати</a:t>
            </a:r>
          </a:p>
          <a:p>
            <a:pPr>
              <a:defRPr/>
            </a:pPr>
            <a:r>
              <a:rPr lang="sr-Cyrl-C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Мислити</a:t>
            </a:r>
          </a:p>
          <a:p>
            <a:pPr>
              <a:defRPr/>
            </a:pPr>
            <a:r>
              <a:rPr lang="sr-Cyrl-C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Возити</a:t>
            </a:r>
          </a:p>
          <a:p>
            <a:pPr>
              <a:defRPr/>
            </a:pPr>
            <a:r>
              <a:rPr lang="sr-Cyrl-C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Просити</a:t>
            </a:r>
          </a:p>
          <a:p>
            <a:pPr>
              <a:defRPr/>
            </a:pPr>
            <a:r>
              <a:rPr lang="sr-Cyrl-CS" sz="3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Носити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E6DD0-2EA1-3A2C-2DB3-EAF26EC4B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9" y="765176"/>
            <a:ext cx="47529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Цртање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Мишљење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Вожња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Просидба/Прошња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Ношња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818998-42F1-DDF5-592E-027DD5F417F8}"/>
              </a:ext>
            </a:extLst>
          </p:cNvPr>
          <p:cNvSpPr txBox="1"/>
          <p:nvPr/>
        </p:nvSpPr>
        <p:spPr>
          <a:xfrm>
            <a:off x="5448300" y="4724400"/>
            <a:ext cx="5113338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Cyrl-C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Којој групи именица припадају?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276748-38D7-0E28-D534-8CD357823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5373688"/>
            <a:ext cx="4897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су ГЛАГОЛСКЕ ИМЕНИЦЕ.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deca 2.jpg">
            <a:extLst>
              <a:ext uri="{FF2B5EF4-FFF2-40B4-BE49-F238E27FC236}">
                <a16:creationId xmlns:a16="http://schemas.microsoft.com/office/drawing/2014/main" id="{8A085F96-F9C9-3A2D-5954-D8C6D1F6E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6613"/>
            <a:ext cx="9144000" cy="882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906876-AB43-1826-728A-67DAF3F780CB}"/>
              </a:ext>
            </a:extLst>
          </p:cNvPr>
          <p:cNvSpPr txBox="1"/>
          <p:nvPr/>
        </p:nvSpPr>
        <p:spPr>
          <a:xfrm>
            <a:off x="1703388" y="333376"/>
            <a:ext cx="84963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sr-Cyrl-CS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Направите бројне именице од бројева СЕДАМ и ДЕСЕТ.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96B49D-5B1C-4DD1-DA82-48AD98738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114" y="1557339"/>
            <a:ext cx="30257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СЕДМИНА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СЕДМИЦА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СЕДМАК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СЕДМОРКА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СЕДМОРИЦА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309829-2E89-BAC8-A1A1-22ABA8657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9" y="4292601"/>
            <a:ext cx="30241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ДЕСЕТИНА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ДЕСЕТИЦА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ДЕСЕТАК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ДЕСЕТКА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ДЕСЕТОРКА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ДЕСЕТОРИЦА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deca 3.jpg">
            <a:extLst>
              <a:ext uri="{FF2B5EF4-FFF2-40B4-BE49-F238E27FC236}">
                <a16:creationId xmlns:a16="http://schemas.microsoft.com/office/drawing/2014/main" id="{372B0E20-17BA-DA20-C6FF-5FEFE9AA5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49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2" descr="deca 11.jpg">
            <a:extLst>
              <a:ext uri="{FF2B5EF4-FFF2-40B4-BE49-F238E27FC236}">
                <a16:creationId xmlns:a16="http://schemas.microsoft.com/office/drawing/2014/main" id="{55F8A170-08F6-0A69-4B12-76F91F7E5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260351"/>
            <a:ext cx="2781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FEE22A-E691-4DF0-24D9-48AABA6C3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333376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n-US" altLang="en-US" sz="24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Једнина је дете, а множина?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E5E2A-7311-360D-9268-FCFA786EB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1484313"/>
            <a:ext cx="4392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Размисли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смисли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реченицу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којом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ћеш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најпотпуније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објаснити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каква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именица</a:t>
            </a:r>
            <a:r>
              <a:rPr lang="en-US" altLang="en-US" sz="24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1475FD-3135-3A9B-04FB-473EFDD3C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981076"/>
            <a:ext cx="1150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9BD7F0-BFDE-E188-E407-8E5522AE3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6" y="2852739"/>
            <a:ext cx="48244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Пошто се деца налазе у збиру, у питању је збирна именица која обликом једнине означава множину.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deca 3.jpg">
            <a:extLst>
              <a:ext uri="{FF2B5EF4-FFF2-40B4-BE49-F238E27FC236}">
                <a16:creationId xmlns:a16="http://schemas.microsoft.com/office/drawing/2014/main" id="{372B0E20-17BA-DA20-C6FF-5FEFE9AA5B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749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2" descr="deca 11.jpg">
            <a:extLst>
              <a:ext uri="{FF2B5EF4-FFF2-40B4-BE49-F238E27FC236}">
                <a16:creationId xmlns:a16="http://schemas.microsoft.com/office/drawing/2014/main" id="{55F8A170-08F6-0A69-4B12-76F91F7E5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260351"/>
            <a:ext cx="2781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FEE22A-E691-4DF0-24D9-48AABA6C3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333376"/>
            <a:ext cx="4537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sr-Cyrl-RS" altLang="en-US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Од заједничких именица направи збирне: </a:t>
            </a:r>
            <a:endParaRPr lang="en-US" altLang="en-US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E5E2A-7311-360D-9268-FCFA786EB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888" y="2037338"/>
            <a:ext cx="17468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en-US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en-US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ДУГМЕ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en-US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ПРУТ</a:t>
            </a:r>
            <a:endParaRPr lang="en-US" altLang="en-US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9BD7F0-BFDE-E188-E407-8E5522AE3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3704" y="2060848"/>
            <a:ext cx="203425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ЛИШЋЕ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ДУГМАД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ПРУЋЕ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2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CRTEŽ KOLA.gif">
            <a:extLst>
              <a:ext uri="{FF2B5EF4-FFF2-40B4-BE49-F238E27FC236}">
                <a16:creationId xmlns:a16="http://schemas.microsoft.com/office/drawing/2014/main" id="{EB93686E-C065-D5AB-5189-10B0BBAE0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6" y="3429000"/>
            <a:ext cx="39782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9ACFE7-E91B-238E-03A5-041F5C55BADE}"/>
              </a:ext>
            </a:extLst>
          </p:cNvPr>
          <p:cNvSpPr txBox="1"/>
          <p:nvPr/>
        </p:nvSpPr>
        <p:spPr>
          <a:xfrm>
            <a:off x="5448300" y="4724400"/>
            <a:ext cx="5113338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Cyrl-CS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Којој групи именица припадају?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Правоугаоник 1">
            <a:extLst>
              <a:ext uri="{FF2B5EF4-FFF2-40B4-BE49-F238E27FC236}">
                <a16:creationId xmlns:a16="http://schemas.microsoft.com/office/drawing/2014/main" id="{EF4B4C9D-3798-B0D8-ECDB-3A13D55D3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4" y="284163"/>
            <a:ext cx="85248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5143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Cyrl-R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sr-Latn-R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Одреди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којој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врсти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следеће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именице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altLang="sr-Latn-R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sr-Latn-R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r-Cyrl-CS" altLang="sr-Latn-R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цвет, ваза, село </a:t>
            </a:r>
            <a:r>
              <a:rPr lang="en-US" altLang="sr-Latn-R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</a:t>
            </a:r>
            <a:endParaRPr lang="sr-Cyrl-RS" altLang="sr-Latn-R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r-Cyrl-CS" altLang="sr-Latn-R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чељад, трње, грожђе</a:t>
            </a:r>
            <a:r>
              <a:rPr lang="en-US" altLang="sr-Latn-R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r-Cyrl-CS" altLang="sr-Latn-R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вуна, стакло, со............................................... </a:t>
            </a:r>
            <a:endParaRPr lang="en-US" altLang="sr-Latn-R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r-Cyrl-CS" altLang="sr-Latn-R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Аница, Дрина, Србија</a:t>
            </a:r>
            <a:r>
              <a:rPr lang="en-US" altLang="sr-Latn-R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r-Cyrl-CS" altLang="sr-Latn-R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љубав, мисао, писање       ...............................................</a:t>
            </a:r>
            <a:endParaRPr lang="en-US" altLang="sr-Latn-R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 descr="CRTEŽ KOLA.gif">
            <a:extLst>
              <a:ext uri="{FF2B5EF4-FFF2-40B4-BE49-F238E27FC236}">
                <a16:creationId xmlns:a16="http://schemas.microsoft.com/office/drawing/2014/main" id="{EB93686E-C065-D5AB-5189-10B0BBAE0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083" y="3861048"/>
            <a:ext cx="5418435" cy="3012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Правоугаоник 1">
            <a:extLst>
              <a:ext uri="{FF2B5EF4-FFF2-40B4-BE49-F238E27FC236}">
                <a16:creationId xmlns:a16="http://schemas.microsoft.com/office/drawing/2014/main" id="{EF4B4C9D-3798-B0D8-ECDB-3A13D55D3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486" y="284163"/>
            <a:ext cx="104793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5143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Cyrl-R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Подвуци именице које имају само облик једнине </a:t>
            </a:r>
            <a:r>
              <a:rPr lang="sr-Latn-R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(singularia tantum)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altLang="sr-Latn-R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sr-Latn-R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r-Cyrl-RS" altLang="sr-Latn-R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књига, вода, школа, господин,марама, Сомбор, ћурка </a:t>
            </a:r>
            <a:endParaRPr lang="en-US" altLang="sr-Latn-R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авоугаоник 1">
            <a:extLst>
              <a:ext uri="{FF2B5EF4-FFF2-40B4-BE49-F238E27FC236}">
                <a16:creationId xmlns:a16="http://schemas.microsoft.com/office/drawing/2014/main" id="{2B414F70-7A84-5F58-C0F3-0E17FF92A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487" y="1874649"/>
            <a:ext cx="982617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5143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Cyrl-R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Подвуци именице које имају само облик множине </a:t>
            </a:r>
            <a:r>
              <a:rPr lang="sr-Latn-R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(pluralia tantum)</a:t>
            </a:r>
            <a:r>
              <a:rPr lang="en-US" altLang="sr-Latn-R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altLang="sr-Latn-R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sr-Latn-R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sr-Cyrl-RS" altLang="sr-Latn-R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птице, мекиње, људи, слова, панталоне, жене, маказе</a:t>
            </a:r>
            <a:endParaRPr lang="en-US" altLang="sr-Latn-R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4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 descr="CRTEŽ KOLA.gif">
            <a:extLst>
              <a:ext uri="{FF2B5EF4-FFF2-40B4-BE49-F238E27FC236}">
                <a16:creationId xmlns:a16="http://schemas.microsoft.com/office/drawing/2014/main" id="{B7FF89AD-E47E-FDCB-003C-FEF5DEC09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6" y="3429000"/>
            <a:ext cx="39782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Правоугаоник 2">
            <a:extLst>
              <a:ext uri="{FF2B5EF4-FFF2-40B4-BE49-F238E27FC236}">
                <a16:creationId xmlns:a16="http://schemas.microsoft.com/office/drawing/2014/main" id="{105468BD-FF3E-9714-879A-855E8C8CA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6" y="382588"/>
            <a:ext cx="83026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5143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0579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0579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r-Cyrl-RS" altLang="sr-Latn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sr-Latn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altLang="sr-Latn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</a:t>
            </a:r>
            <a:r>
              <a:rPr lang="en-US" altLang="sr-Latn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облик</a:t>
            </a:r>
            <a:r>
              <a:rPr lang="en-US" altLang="sr-Latn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множине</a:t>
            </a:r>
            <a:r>
              <a:rPr lang="en-US" altLang="sr-Latn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следећих</a:t>
            </a:r>
            <a:r>
              <a:rPr lang="en-US" altLang="sr-Latn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2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именица</a:t>
            </a:r>
            <a:r>
              <a:rPr lang="en-US" altLang="sr-Latn-R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altLang="sr-Latn-R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sr-Latn-R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sr-Cyrl-CS" altLang="sr-Latn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бајка .........................     врт  ...........................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r-Cyrl-CS" altLang="sr-Latn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 ................................</a:t>
            </a:r>
            <a:endParaRPr lang="en-US" altLang="sr-Latn-R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sr-Cyrl-CS" altLang="sr-Latn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дрво  ............................  лист.............................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r-Cyrl-CS" altLang="sr-Latn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биљка ............................                                                      </a:t>
            </a:r>
            <a:endParaRPr lang="en-US" altLang="sr-Latn-R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sr-Cyrl-CS" altLang="sr-Latn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прут ............................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r-Cyrl-CS" altLang="sr-Latn-R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камен...........................цвет  ...............................</a:t>
            </a:r>
            <a:endParaRPr lang="en-US" altLang="sr-Latn-R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 descr="CRTEŽ KOLA.gif">
            <a:extLst>
              <a:ext uri="{FF2B5EF4-FFF2-40B4-BE49-F238E27FC236}">
                <a16:creationId xmlns:a16="http://schemas.microsoft.com/office/drawing/2014/main" id="{9C3C444B-A26B-4868-8D73-A463D8B8C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642" y="4622265"/>
            <a:ext cx="2474508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авоугаоник 2">
            <a:extLst>
              <a:ext uri="{FF2B5EF4-FFF2-40B4-BE49-F238E27FC236}">
                <a16:creationId xmlns:a16="http://schemas.microsoft.com/office/drawing/2014/main" id="{EA04FE1D-571B-5722-555F-1DDC09D819C9}"/>
              </a:ext>
            </a:extLst>
          </p:cNvPr>
          <p:cNvSpPr/>
          <p:nvPr/>
        </p:nvSpPr>
        <p:spPr>
          <a:xfrm>
            <a:off x="3647728" y="1124744"/>
            <a:ext cx="67687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sr-Cyrl-R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sr-Cyrl-CS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                 Природни Граматички                  </a:t>
            </a:r>
            <a:endParaRPr lang="en-US" sz="2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sr-Cyrl-CS" sz="2400" dirty="0">
                <a:solidFill>
                  <a:schemeClr val="accent4"/>
                </a:solidFill>
              </a:rPr>
              <a:t>а) наставник    .................  ..................        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sr-Cyrl-CS" sz="2400" dirty="0">
                <a:solidFill>
                  <a:schemeClr val="accent4"/>
                </a:solidFill>
              </a:rPr>
              <a:t>б) наставница  .................  ..................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sr-Cyrl-CS" sz="2400" dirty="0">
                <a:solidFill>
                  <a:schemeClr val="accent4"/>
                </a:solidFill>
              </a:rPr>
              <a:t>в) дечак            .................  ..................        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sr-Cyrl-CS" sz="2400" dirty="0">
                <a:solidFill>
                  <a:schemeClr val="accent4"/>
                </a:solidFill>
              </a:rPr>
              <a:t>г) девојчица    .................  ..................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sr-Cyrl-CS" sz="2400" dirty="0">
                <a:solidFill>
                  <a:schemeClr val="accent4"/>
                </a:solidFill>
              </a:rPr>
              <a:t>д) момчина     .................  ..................         </a:t>
            </a:r>
            <a:endParaRPr lang="sr-Cyrl-RS" sz="2400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</a:rPr>
              <a:t> </a:t>
            </a:r>
            <a:r>
              <a:rPr lang="sr-Cyrl-CS" sz="2400" dirty="0">
                <a:solidFill>
                  <a:schemeClr val="accent4"/>
                </a:solidFill>
              </a:rPr>
              <a:t>ђ) девојчурак   .................  ..................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sr-Cyrl-CS" sz="2400" dirty="0">
                <a:solidFill>
                  <a:schemeClr val="accent4"/>
                </a:solidFill>
              </a:rPr>
              <a:t>е) момче          .................  ..................        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sr-Cyrl-CS" sz="2400" dirty="0">
                <a:solidFill>
                  <a:schemeClr val="accent4"/>
                </a:solidFill>
              </a:rPr>
              <a:t>ж) девојче         .................  ..................</a:t>
            </a:r>
            <a:endParaRPr lang="en-US" sz="2400" dirty="0">
              <a:solidFill>
                <a:schemeClr val="accent4"/>
              </a:solidFill>
            </a:endParaRPr>
          </a:p>
          <a:p>
            <a:pPr algn="just">
              <a:defRPr/>
            </a:pP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Правоугаоник 1">
            <a:extLst>
              <a:ext uri="{FF2B5EF4-FFF2-40B4-BE49-F238E27FC236}">
                <a16:creationId xmlns:a16="http://schemas.microsoft.com/office/drawing/2014/main" id="{A856D791-A430-E500-53D8-07136C716B4B}"/>
              </a:ext>
            </a:extLst>
          </p:cNvPr>
          <p:cNvSpPr/>
          <p:nvPr/>
        </p:nvSpPr>
        <p:spPr>
          <a:xfrm>
            <a:off x="2495550" y="404814"/>
            <a:ext cx="74168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r-Cyrl-R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Одреди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природни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граматички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следећих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именица</a:t>
            </a:r>
            <a:r>
              <a:rPr lang="sr-Cyrl-R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7</TotalTime>
  <Words>431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</vt:lpstr>
      <vt:lpstr>Rockwell</vt:lpstr>
      <vt:lpstr>Rockwell Condensed</vt:lpstr>
      <vt:lpstr>Times New Roman</vt:lpstr>
      <vt:lpstr>Wingdings</vt:lpstr>
      <vt:lpstr>Wood Type</vt:lpstr>
      <vt:lpstr>Именице, прилози, предлози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Именице, прилози, предлози</dc:title>
  <dc:creator>Valentina</dc:creator>
  <cp:lastModifiedBy>Valentina</cp:lastModifiedBy>
  <cp:revision>1</cp:revision>
  <dcterms:created xsi:type="dcterms:W3CDTF">2022-09-13T18:06:18Z</dcterms:created>
  <dcterms:modified xsi:type="dcterms:W3CDTF">2022-09-13T18:13:44Z</dcterms:modified>
</cp:coreProperties>
</file>